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57" r:id="rId4"/>
    <p:sldId id="258" r:id="rId5"/>
    <p:sldId id="259" r:id="rId6"/>
    <p:sldId id="261" r:id="rId7"/>
    <p:sldId id="262" r:id="rId8"/>
    <p:sldId id="264"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A8BB1-938D-4B7C-A900-442E77A7F9A1}" type="datetimeFigureOut">
              <a:rPr lang="en-GB" smtClean="0"/>
              <a:t>27/10/2016</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41929-7249-4436-A465-2FA178047C93}" type="slidenum">
              <a:rPr lang="en-GB" smtClean="0"/>
              <a:t>‹#›</a:t>
            </a:fld>
            <a:endParaRPr lang="en-GB"/>
          </a:p>
        </p:txBody>
      </p:sp>
    </p:spTree>
    <p:extLst>
      <p:ext uri="{BB962C8B-B14F-4D97-AF65-F5344CB8AC3E}">
        <p14:creationId xmlns:p14="http://schemas.microsoft.com/office/powerpoint/2010/main" val="266917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10"/>
          </p:nvPr>
        </p:nvSpPr>
        <p:spPr/>
        <p:txBody>
          <a:bodyPr/>
          <a:lstStyle/>
          <a:p>
            <a:fld id="{65041929-7249-4436-A465-2FA178047C93}" type="slidenum">
              <a:rPr lang="en-GB" smtClean="0"/>
              <a:t>2</a:t>
            </a:fld>
            <a:endParaRPr lang="en-GB"/>
          </a:p>
        </p:txBody>
      </p:sp>
    </p:spTree>
    <p:extLst>
      <p:ext uri="{BB962C8B-B14F-4D97-AF65-F5344CB8AC3E}">
        <p14:creationId xmlns:p14="http://schemas.microsoft.com/office/powerpoint/2010/main" val="20320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en-GB"/>
          </a:p>
        </p:txBody>
      </p:sp>
      <p:sp>
        <p:nvSpPr>
          <p:cNvPr id="4" name="Marcador de Posição da Data 3"/>
          <p:cNvSpPr>
            <a:spLocks noGrp="1"/>
          </p:cNvSpPr>
          <p:nvPr>
            <p:ph type="dt" sz="half" idx="10"/>
          </p:nvPr>
        </p:nvSpPr>
        <p:spPr/>
        <p:txBody>
          <a:bodyPr/>
          <a:lstStyle/>
          <a:p>
            <a:fld id="{8E649A27-7CED-4926-BE99-DAD7A50EF96A}" type="datetimeFigureOut">
              <a:rPr lang="en-GB" smtClean="0"/>
              <a:t>27/10/2016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103116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8E649A27-7CED-4926-BE99-DAD7A50EF96A}" type="datetimeFigureOut">
              <a:rPr lang="en-GB" smtClean="0"/>
              <a:t>27/10/2016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205296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en-GB"/>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8E649A27-7CED-4926-BE99-DAD7A50EF96A}" type="datetimeFigureOut">
              <a:rPr lang="en-GB" smtClean="0"/>
              <a:t>27/10/2016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335150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8E649A27-7CED-4926-BE99-DAD7A50EF96A}" type="datetimeFigureOut">
              <a:rPr lang="en-GB" smtClean="0"/>
              <a:t>27/10/2016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129668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en-GB"/>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E649A27-7CED-4926-BE99-DAD7A50EF96A}" type="datetimeFigureOut">
              <a:rPr lang="en-GB" smtClean="0"/>
              <a:t>27/10/2016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132889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a Data 4"/>
          <p:cNvSpPr>
            <a:spLocks noGrp="1"/>
          </p:cNvSpPr>
          <p:nvPr>
            <p:ph type="dt" sz="half" idx="10"/>
          </p:nvPr>
        </p:nvSpPr>
        <p:spPr/>
        <p:txBody>
          <a:bodyPr/>
          <a:lstStyle/>
          <a:p>
            <a:fld id="{8E649A27-7CED-4926-BE99-DAD7A50EF96A}" type="datetimeFigureOut">
              <a:rPr lang="en-GB" smtClean="0"/>
              <a:t>27/10/2016</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85439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en-GB"/>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7" name="Marcador de Posição da Data 6"/>
          <p:cNvSpPr>
            <a:spLocks noGrp="1"/>
          </p:cNvSpPr>
          <p:nvPr>
            <p:ph type="dt" sz="half" idx="10"/>
          </p:nvPr>
        </p:nvSpPr>
        <p:spPr/>
        <p:txBody>
          <a:bodyPr/>
          <a:lstStyle/>
          <a:p>
            <a:fld id="{8E649A27-7CED-4926-BE99-DAD7A50EF96A}" type="datetimeFigureOut">
              <a:rPr lang="en-GB" smtClean="0"/>
              <a:t>27/10/2016</a:t>
            </a:fld>
            <a:endParaRPr lang="en-GB"/>
          </a:p>
        </p:txBody>
      </p:sp>
      <p:sp>
        <p:nvSpPr>
          <p:cNvPr id="8" name="Marcador de Posição do Rodapé 7"/>
          <p:cNvSpPr>
            <a:spLocks noGrp="1"/>
          </p:cNvSpPr>
          <p:nvPr>
            <p:ph type="ftr" sz="quarter" idx="11"/>
          </p:nvPr>
        </p:nvSpPr>
        <p:spPr/>
        <p:txBody>
          <a:bodyPr/>
          <a:lstStyle/>
          <a:p>
            <a:endParaRPr lang="en-GB"/>
          </a:p>
        </p:txBody>
      </p:sp>
      <p:sp>
        <p:nvSpPr>
          <p:cNvPr id="9" name="Marcador de Posição do Número do Diapositivo 8"/>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58568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a Data 2"/>
          <p:cNvSpPr>
            <a:spLocks noGrp="1"/>
          </p:cNvSpPr>
          <p:nvPr>
            <p:ph type="dt" sz="half" idx="10"/>
          </p:nvPr>
        </p:nvSpPr>
        <p:spPr/>
        <p:txBody>
          <a:bodyPr/>
          <a:lstStyle/>
          <a:p>
            <a:fld id="{8E649A27-7CED-4926-BE99-DAD7A50EF96A}" type="datetimeFigureOut">
              <a:rPr lang="en-GB" smtClean="0"/>
              <a:t>27/10/2016</a:t>
            </a:fld>
            <a:endParaRPr lang="en-GB"/>
          </a:p>
        </p:txBody>
      </p:sp>
      <p:sp>
        <p:nvSpPr>
          <p:cNvPr id="4" name="Marcador de Posição do Rodapé 3"/>
          <p:cNvSpPr>
            <a:spLocks noGrp="1"/>
          </p:cNvSpPr>
          <p:nvPr>
            <p:ph type="ftr" sz="quarter" idx="11"/>
          </p:nvPr>
        </p:nvSpPr>
        <p:spPr/>
        <p:txBody>
          <a:bodyPr/>
          <a:lstStyle/>
          <a:p>
            <a:endParaRPr lang="en-GB"/>
          </a:p>
        </p:txBody>
      </p:sp>
      <p:sp>
        <p:nvSpPr>
          <p:cNvPr id="5" name="Marcador de Posição do Número do Diapositivo 4"/>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272704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649A27-7CED-4926-BE99-DAD7A50EF96A}" type="datetimeFigureOut">
              <a:rPr lang="en-GB" smtClean="0"/>
              <a:t>27/10/2016</a:t>
            </a:fld>
            <a:endParaRPr lang="en-GB"/>
          </a:p>
        </p:txBody>
      </p:sp>
      <p:sp>
        <p:nvSpPr>
          <p:cNvPr id="3" name="Marcador de Posição do Rodapé 2"/>
          <p:cNvSpPr>
            <a:spLocks noGrp="1"/>
          </p:cNvSpPr>
          <p:nvPr>
            <p:ph type="ftr" sz="quarter" idx="11"/>
          </p:nvPr>
        </p:nvSpPr>
        <p:spPr/>
        <p:txBody>
          <a:bodyPr/>
          <a:lstStyle/>
          <a:p>
            <a:endParaRPr lang="en-GB"/>
          </a:p>
        </p:txBody>
      </p:sp>
      <p:sp>
        <p:nvSpPr>
          <p:cNvPr id="4" name="Marcador de Posição do Número do Diapositivo 3"/>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63944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en-GB"/>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649A27-7CED-4926-BE99-DAD7A50EF96A}" type="datetimeFigureOut">
              <a:rPr lang="en-GB" smtClean="0"/>
              <a:t>27/10/2016</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157585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en-GB"/>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649A27-7CED-4926-BE99-DAD7A50EF96A}" type="datetimeFigureOut">
              <a:rPr lang="en-GB" smtClean="0"/>
              <a:t>27/10/2016</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A06F3D79-8F3B-46FB-B4F0-02F99A18C47E}" type="slidenum">
              <a:rPr lang="en-GB" smtClean="0"/>
              <a:t>‹#›</a:t>
            </a:fld>
            <a:endParaRPr lang="en-GB"/>
          </a:p>
        </p:txBody>
      </p:sp>
    </p:spTree>
    <p:extLst>
      <p:ext uri="{BB962C8B-B14F-4D97-AF65-F5344CB8AC3E}">
        <p14:creationId xmlns:p14="http://schemas.microsoft.com/office/powerpoint/2010/main" val="231058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en-GB"/>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49A27-7CED-4926-BE99-DAD7A50EF96A}" type="datetimeFigureOut">
              <a:rPr lang="en-GB" smtClean="0"/>
              <a:t>27/10/2016</a:t>
            </a:fld>
            <a:endParaRPr lang="en-GB"/>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F3D79-8F3B-46FB-B4F0-02F99A18C47E}" type="slidenum">
              <a:rPr lang="en-GB" smtClean="0"/>
              <a:t>‹#›</a:t>
            </a:fld>
            <a:endParaRPr lang="en-GB"/>
          </a:p>
        </p:txBody>
      </p:sp>
    </p:spTree>
    <p:extLst>
      <p:ext uri="{BB962C8B-B14F-4D97-AF65-F5344CB8AC3E}">
        <p14:creationId xmlns:p14="http://schemas.microsoft.com/office/powerpoint/2010/main" val="378575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g"/><Relationship Id="rId2" Type="http://schemas.openxmlformats.org/officeDocument/2006/relationships/image" Target="../media/image5.jpe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www.vip-executive-arts.hotel-rn.com/" TargetMode="External"/><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108200"/>
            <a:ext cx="9144000" cy="2387600"/>
          </a:xfrm>
        </p:spPr>
        <p:txBody>
          <a:bodyPr/>
          <a:lstStyle/>
          <a:p>
            <a:r>
              <a:rPr lang="en-GB" b="1" dirty="0" smtClean="0">
                <a:solidFill>
                  <a:schemeClr val="accent1">
                    <a:lumMod val="75000"/>
                  </a:schemeClr>
                </a:solidFill>
              </a:rPr>
              <a:t>The </a:t>
            </a:r>
            <a:r>
              <a:rPr lang="en-GB" b="1" dirty="0" smtClean="0">
                <a:solidFill>
                  <a:schemeClr val="accent1">
                    <a:lumMod val="75000"/>
                  </a:schemeClr>
                </a:solidFill>
              </a:rPr>
              <a:t>2017 </a:t>
            </a:r>
            <a:r>
              <a:rPr lang="en-GB" b="1" dirty="0" smtClean="0">
                <a:solidFill>
                  <a:schemeClr val="accent1">
                    <a:lumMod val="75000"/>
                  </a:schemeClr>
                </a:solidFill>
              </a:rPr>
              <a:t>PPS Meeting</a:t>
            </a:r>
            <a:br>
              <a:rPr lang="en-GB" b="1" dirty="0" smtClean="0">
                <a:solidFill>
                  <a:schemeClr val="accent1">
                    <a:lumMod val="75000"/>
                  </a:schemeClr>
                </a:solidFill>
              </a:rPr>
            </a:br>
            <a:endParaRPr lang="en-GB" dirty="0">
              <a:solidFill>
                <a:schemeClr val="accent1">
                  <a:lumMod val="75000"/>
                </a:schemeClr>
              </a:solidFill>
            </a:endParaRPr>
          </a:p>
        </p:txBody>
      </p:sp>
      <p:pic>
        <p:nvPicPr>
          <p:cNvPr id="1026" name="Picture 2" descr="PP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49" y="431800"/>
            <a:ext cx="4191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4/44/CastleSaintGeorge.jpg/1000px-CastleSaintGeo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868" y="4373237"/>
            <a:ext cx="7434263" cy="200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70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smtClean="0">
                <a:solidFill>
                  <a:schemeClr val="accent1">
                    <a:lumMod val="75000"/>
                  </a:schemeClr>
                </a:solidFill>
                <a:latin typeface="Arial Narrow" panose="020B0606020202030204" pitchFamily="34" charset="0"/>
              </a:rPr>
              <a:t>Welcome to Lisbon</a:t>
            </a:r>
            <a:endParaRPr lang="en-GB" dirty="0"/>
          </a:p>
        </p:txBody>
      </p:sp>
      <p:sp>
        <p:nvSpPr>
          <p:cNvPr id="3" name="Marcador de Posição de Conteúdo 2"/>
          <p:cNvSpPr>
            <a:spLocks noGrp="1"/>
          </p:cNvSpPr>
          <p:nvPr>
            <p:ph idx="1"/>
          </p:nvPr>
        </p:nvSpPr>
        <p:spPr>
          <a:xfrm>
            <a:off x="838200" y="1339850"/>
            <a:ext cx="10515600" cy="4351338"/>
          </a:xfrm>
        </p:spPr>
        <p:txBody>
          <a:bodyPr>
            <a:normAutofit/>
          </a:bodyPr>
          <a:lstStyle/>
          <a:p>
            <a:r>
              <a:rPr lang="en-GB" dirty="0" smtClean="0"/>
              <a:t>Dear friends</a:t>
            </a:r>
          </a:p>
          <a:p>
            <a:r>
              <a:rPr lang="en-GB" dirty="0" smtClean="0"/>
              <a:t>We would like to invite you to the 63nd Annual Meeting of the Paediatric Pathology Society, which will be held in Lisbon, Portugal from the 7th to the 9th September 2017. </a:t>
            </a:r>
          </a:p>
          <a:p>
            <a:r>
              <a:rPr lang="en-GB" dirty="0" smtClean="0"/>
              <a:t>Lisbon s the capital and the largest city of Portugal, one of the oldest cities in the world, and the oldest in Western Europe, predating other modern European capitals such as London, Paris and Rome by centuries. </a:t>
            </a:r>
          </a:p>
          <a:p>
            <a:r>
              <a:rPr lang="en-GB" dirty="0"/>
              <a:t>S</a:t>
            </a:r>
            <a:r>
              <a:rPr lang="en-GB" dirty="0" smtClean="0"/>
              <a:t>ituated at the mouth of the Tagus River, is the westernmost capital of a mainland European country.</a:t>
            </a:r>
          </a:p>
          <a:p>
            <a:endParaRPr lang="en-GB" dirty="0" smtClean="0"/>
          </a:p>
        </p:txBody>
      </p:sp>
      <p:pic>
        <p:nvPicPr>
          <p:cNvPr id="6" name="Picture 2" descr="PP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016" y="138112"/>
            <a:ext cx="3004345" cy="120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889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388" y="458168"/>
            <a:ext cx="5987008" cy="1008112"/>
          </a:xfrm>
        </p:spPr>
        <p:txBody>
          <a:bodyPr>
            <a:normAutofit/>
          </a:bodyPr>
          <a:lstStyle/>
          <a:p>
            <a:r>
              <a:rPr lang="en-US" dirty="0" smtClean="0">
                <a:solidFill>
                  <a:schemeClr val="accent1">
                    <a:lumMod val="75000"/>
                  </a:schemeClr>
                </a:solidFill>
                <a:latin typeface="Arial Narrow" panose="020B0606020202030204" pitchFamily="34" charset="0"/>
              </a:rPr>
              <a:t> Welcome to Lisbon</a:t>
            </a:r>
            <a:endParaRPr lang="en-US" dirty="0">
              <a:solidFill>
                <a:schemeClr val="accent1">
                  <a:lumMod val="75000"/>
                </a:schemeClr>
              </a:solidFill>
              <a:latin typeface="Arial Narrow" panose="020B0606020202030204" pitchFamily="34" charset="0"/>
            </a:endParaRPr>
          </a:p>
        </p:txBody>
      </p:sp>
      <p:sp>
        <p:nvSpPr>
          <p:cNvPr id="5" name="Marcador de Posição de Conteúdo 2"/>
          <p:cNvSpPr txBox="1">
            <a:spLocks/>
          </p:cNvSpPr>
          <p:nvPr/>
        </p:nvSpPr>
        <p:spPr>
          <a:xfrm>
            <a:off x="200025" y="1466280"/>
            <a:ext cx="8882012" cy="433898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400" kern="1200">
                <a:solidFill>
                  <a:schemeClr val="accent5">
                    <a:lumMod val="50000"/>
                  </a:schemeClr>
                </a:solidFill>
                <a:latin typeface="Corbel" panose="020B0503020204020204" pitchFamily="34" charset="0"/>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75000"/>
                  </a:schemeClr>
                </a:solidFill>
                <a:latin typeface="Corbel" panose="020B050302020402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accent5">
                    <a:lumMod val="50000"/>
                  </a:schemeClr>
                </a:solidFill>
                <a:latin typeface="Corbel" panose="020B0503020204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accent5">
                    <a:lumMod val="50000"/>
                  </a:schemeClr>
                </a:solidFill>
                <a:latin typeface="Corbel" panose="020B0503020204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accent5">
                    <a:lumMod val="50000"/>
                  </a:schemeClr>
                </a:solidFill>
                <a:latin typeface="Corbel" panose="020B0503020204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solidFill>
                  <a:srgbClr val="002060"/>
                </a:solidFill>
                <a:latin typeface="+mn-lt"/>
              </a:rPr>
              <a:t>Lisbon </a:t>
            </a:r>
            <a:r>
              <a:rPr lang="en-US" sz="2800" b="1" dirty="0">
                <a:solidFill>
                  <a:srgbClr val="002060"/>
                </a:solidFill>
                <a:latin typeface="+mn-lt"/>
              </a:rPr>
              <a:t>area offer exclusive characteristics:</a:t>
            </a:r>
          </a:p>
          <a:p>
            <a:pPr marL="342900" lvl="1" indent="-342900">
              <a:buFont typeface="Arial"/>
              <a:buChar char="•"/>
            </a:pPr>
            <a:r>
              <a:rPr lang="en-US" sz="2800" dirty="0">
                <a:solidFill>
                  <a:srgbClr val="002060"/>
                </a:solidFill>
                <a:latin typeface="+mn-lt"/>
              </a:rPr>
              <a:t>Small city</a:t>
            </a:r>
          </a:p>
          <a:p>
            <a:pPr marL="342900" lvl="1" indent="-342900">
              <a:buFont typeface="Arial"/>
              <a:buChar char="•"/>
            </a:pPr>
            <a:r>
              <a:rPr lang="en-US" sz="2800" dirty="0">
                <a:solidFill>
                  <a:srgbClr val="002060"/>
                </a:solidFill>
                <a:latin typeface="+mn-lt"/>
              </a:rPr>
              <a:t>Safe city</a:t>
            </a:r>
          </a:p>
          <a:p>
            <a:pPr marL="342900" lvl="1" indent="-342900">
              <a:buFont typeface="Arial"/>
              <a:buChar char="•"/>
            </a:pPr>
            <a:r>
              <a:rPr lang="en-US" sz="2800" dirty="0" smtClean="0">
                <a:solidFill>
                  <a:srgbClr val="002060"/>
                </a:solidFill>
                <a:latin typeface="+mn-lt"/>
              </a:rPr>
              <a:t>Hotels </a:t>
            </a:r>
            <a:r>
              <a:rPr lang="en-US" sz="2800" dirty="0">
                <a:solidFill>
                  <a:srgbClr val="002060"/>
                </a:solidFill>
                <a:latin typeface="+mn-lt"/>
              </a:rPr>
              <a:t>in a walking distance from </a:t>
            </a:r>
            <a:r>
              <a:rPr lang="en-US" sz="2800" dirty="0" smtClean="0">
                <a:solidFill>
                  <a:srgbClr val="002060"/>
                </a:solidFill>
                <a:latin typeface="+mn-lt"/>
              </a:rPr>
              <a:t>venue</a:t>
            </a:r>
            <a:endParaRPr lang="en-US" sz="2800" dirty="0">
              <a:solidFill>
                <a:srgbClr val="002060"/>
              </a:solidFill>
              <a:latin typeface="+mn-lt"/>
            </a:endParaRPr>
          </a:p>
          <a:p>
            <a:pPr marL="342900" lvl="1" indent="-342900">
              <a:buFont typeface="Arial"/>
              <a:buChar char="•"/>
            </a:pPr>
            <a:r>
              <a:rPr lang="en-US" sz="2800" dirty="0">
                <a:solidFill>
                  <a:srgbClr val="002060"/>
                </a:solidFill>
                <a:latin typeface="+mn-lt"/>
              </a:rPr>
              <a:t>Gastronomy</a:t>
            </a:r>
          </a:p>
          <a:p>
            <a:pPr marL="342900" lvl="1" indent="-342900">
              <a:buFont typeface="Arial"/>
              <a:buChar char="•"/>
            </a:pPr>
            <a:r>
              <a:rPr lang="en-US" sz="2800" dirty="0">
                <a:solidFill>
                  <a:srgbClr val="002060"/>
                </a:solidFill>
                <a:latin typeface="+mn-lt"/>
              </a:rPr>
              <a:t>Prices</a:t>
            </a:r>
          </a:p>
          <a:p>
            <a:pPr marL="342900" lvl="1" indent="-342900">
              <a:buFont typeface="Arial"/>
              <a:buChar char="•"/>
            </a:pPr>
            <a:r>
              <a:rPr lang="en-US" sz="2800" dirty="0">
                <a:solidFill>
                  <a:srgbClr val="002060"/>
                </a:solidFill>
                <a:latin typeface="+mn-lt"/>
              </a:rPr>
              <a:t>People, Culture and </a:t>
            </a:r>
            <a:r>
              <a:rPr lang="en-US" sz="2800" dirty="0" smtClean="0">
                <a:solidFill>
                  <a:srgbClr val="002060"/>
                </a:solidFill>
                <a:latin typeface="+mn-lt"/>
              </a:rPr>
              <a:t>History</a:t>
            </a:r>
          </a:p>
          <a:p>
            <a:pPr marL="0" lvl="1" indent="0">
              <a:buNone/>
            </a:pPr>
            <a:endParaRPr lang="en-US" sz="2400" dirty="0" smtClean="0">
              <a:solidFill>
                <a:srgbClr val="002060"/>
              </a:solidFill>
              <a:latin typeface="Arial Narrow" panose="020B0606020202030204" pitchFamily="34" charset="0"/>
            </a:endParaRPr>
          </a:p>
          <a:p>
            <a:pPr lvl="1"/>
            <a:endParaRPr lang="en-US" sz="1600" dirty="0">
              <a:latin typeface="Arial Narrow" panose="020B0606020202030204" pitchFamily="34" charset="0"/>
            </a:endParaRPr>
          </a:p>
          <a:p>
            <a:endParaRPr lang="en-US" sz="1800" dirty="0">
              <a:latin typeface="Arial Narrow" panose="020B0606020202030204" pitchFamily="34" charset="0"/>
            </a:endParaRPr>
          </a:p>
        </p:txBody>
      </p:sp>
      <p:pic>
        <p:nvPicPr>
          <p:cNvPr id="2052" name="Picture 4" descr="Resultado de imagem para terreiro do paç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976" b="20103"/>
          <a:stretch/>
        </p:blipFill>
        <p:spPr bwMode="auto">
          <a:xfrm>
            <a:off x="6888087" y="1517635"/>
            <a:ext cx="5070981" cy="306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8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600" b="1" dirty="0" smtClean="0">
                <a:solidFill>
                  <a:schemeClr val="accent5">
                    <a:lumMod val="75000"/>
                  </a:schemeClr>
                </a:solidFill>
              </a:rPr>
              <a:t>It is very easy to reach Lisbon</a:t>
            </a:r>
            <a:endParaRPr lang="en-US" sz="3600" b="1" dirty="0">
              <a:solidFill>
                <a:schemeClr val="accent5">
                  <a:lumMod val="75000"/>
                </a:schemeClr>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6792"/>
            <a:ext cx="6912768" cy="3658450"/>
          </a:xfrm>
          <a:prstGeom prst="rect">
            <a:avLst/>
          </a:prstGeom>
          <a:ln>
            <a:noFill/>
          </a:ln>
          <a:effectLst>
            <a:softEdge rad="112500"/>
          </a:effectLst>
        </p:spPr>
      </p:pic>
    </p:spTree>
    <p:extLst>
      <p:ext uri="{BB962C8B-B14F-4D97-AF65-F5344CB8AC3E}">
        <p14:creationId xmlns:p14="http://schemas.microsoft.com/office/powerpoint/2010/main" val="2493468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452" y="2380824"/>
            <a:ext cx="1563144" cy="1563144"/>
          </a:xfrm>
          <a:prstGeom prst="rect">
            <a:avLst/>
          </a:prstGeom>
        </p:spPr>
      </p:pic>
      <p:sp>
        <p:nvSpPr>
          <p:cNvPr id="2" name="Título 1"/>
          <p:cNvSpPr>
            <a:spLocks noGrp="1"/>
          </p:cNvSpPr>
          <p:nvPr>
            <p:ph type="title"/>
          </p:nvPr>
        </p:nvSpPr>
        <p:spPr>
          <a:xfrm>
            <a:off x="1981200" y="404664"/>
            <a:ext cx="5987008" cy="1008112"/>
          </a:xfrm>
        </p:spPr>
        <p:txBody>
          <a:bodyPr/>
          <a:lstStyle/>
          <a:p>
            <a:r>
              <a:rPr lang="pt-PT" sz="2600" b="1" dirty="0">
                <a:solidFill>
                  <a:schemeClr val="accent1">
                    <a:lumMod val="75000"/>
                  </a:schemeClr>
                </a:solidFill>
              </a:rPr>
              <a:t>Airlines </a:t>
            </a:r>
            <a:r>
              <a:rPr lang="pt-PT" sz="2600" b="1" dirty="0" err="1">
                <a:solidFill>
                  <a:schemeClr val="accent1">
                    <a:lumMod val="75000"/>
                  </a:schemeClr>
                </a:solidFill>
              </a:rPr>
              <a:t>provinding</a:t>
            </a:r>
            <a:r>
              <a:rPr lang="pt-PT" sz="2600" b="1" dirty="0">
                <a:solidFill>
                  <a:schemeClr val="accent1">
                    <a:lumMod val="75000"/>
                  </a:schemeClr>
                </a:solidFill>
              </a:rPr>
              <a:t> </a:t>
            </a:r>
            <a:r>
              <a:rPr lang="pt-PT" sz="2600" b="1" dirty="0" err="1">
                <a:solidFill>
                  <a:schemeClr val="accent1">
                    <a:lumMod val="75000"/>
                  </a:schemeClr>
                </a:solidFill>
              </a:rPr>
              <a:t>services</a:t>
            </a:r>
            <a:r>
              <a:rPr lang="pt-PT" sz="2600" b="1" dirty="0">
                <a:solidFill>
                  <a:schemeClr val="accent1">
                    <a:lumMod val="75000"/>
                  </a:schemeClr>
                </a:solidFill>
              </a:rPr>
              <a:t> in </a:t>
            </a:r>
            <a:r>
              <a:rPr lang="pt-PT" sz="2600" b="1" dirty="0" err="1">
                <a:solidFill>
                  <a:schemeClr val="accent1">
                    <a:lumMod val="75000"/>
                  </a:schemeClr>
                </a:solidFill>
              </a:rPr>
              <a:t>Lisbon</a:t>
            </a:r>
            <a:endParaRPr lang="pt-PT" sz="2600" b="1" dirty="0">
              <a:solidFill>
                <a:schemeClr val="accent1">
                  <a:lumMod val="75000"/>
                </a:schemeClr>
              </a:solidFill>
            </a:endParaRPr>
          </a:p>
        </p:txBody>
      </p:sp>
      <p:pic>
        <p:nvPicPr>
          <p:cNvPr id="4" name="Marcador de Posição de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1628801"/>
            <a:ext cx="1522512" cy="582137"/>
          </a:xfr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176" y="2266130"/>
            <a:ext cx="2298007" cy="608124"/>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588" y="1449983"/>
            <a:ext cx="1892170" cy="843908"/>
          </a:xfrm>
          <a:prstGeom prst="rect">
            <a:avLst/>
          </a:prstGeom>
        </p:spPr>
      </p:pic>
      <p:pic>
        <p:nvPicPr>
          <p:cNvPr id="8" name="Image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2899" y="1503942"/>
            <a:ext cx="1679680" cy="766026"/>
          </a:xfrm>
          <a:prstGeom prst="rect">
            <a:avLst/>
          </a:prstGeom>
        </p:spPr>
      </p:pic>
      <p:pic>
        <p:nvPicPr>
          <p:cNvPr id="9" name="Image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4113" y="2467182"/>
            <a:ext cx="1872208" cy="473669"/>
          </a:xfrm>
          <a:prstGeom prst="rect">
            <a:avLst/>
          </a:prstGeom>
        </p:spPr>
      </p:pic>
      <p:pic>
        <p:nvPicPr>
          <p:cNvPr id="10" name="Image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8016" y="3518403"/>
            <a:ext cx="1366927" cy="1051893"/>
          </a:xfrm>
          <a:prstGeom prst="rect">
            <a:avLst/>
          </a:prstGeom>
        </p:spPr>
      </p:pic>
      <p:pic>
        <p:nvPicPr>
          <p:cNvPr id="11" name="Imagem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0365" y="3012338"/>
            <a:ext cx="2378732" cy="1072867"/>
          </a:xfrm>
          <a:prstGeom prst="rect">
            <a:avLst/>
          </a:prstGeom>
        </p:spPr>
      </p:pic>
      <p:pic>
        <p:nvPicPr>
          <p:cNvPr id="12" name="Imagem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05498" y="3035995"/>
            <a:ext cx="1262473" cy="1262473"/>
          </a:xfrm>
          <a:prstGeom prst="rect">
            <a:avLst/>
          </a:prstGeom>
        </p:spPr>
      </p:pic>
      <p:pic>
        <p:nvPicPr>
          <p:cNvPr id="13" name="Image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21700" y="4665567"/>
            <a:ext cx="3322104" cy="669426"/>
          </a:xfrm>
          <a:prstGeom prst="rect">
            <a:avLst/>
          </a:prstGeom>
        </p:spPr>
      </p:pic>
      <p:pic>
        <p:nvPicPr>
          <p:cNvPr id="14" name="Imagem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0561" y="3914311"/>
            <a:ext cx="2669282" cy="800785"/>
          </a:xfrm>
          <a:prstGeom prst="rect">
            <a:avLst/>
          </a:prstGeom>
        </p:spPr>
      </p:pic>
      <p:pic>
        <p:nvPicPr>
          <p:cNvPr id="15" name="Imagem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59953" y="2269969"/>
            <a:ext cx="2891780" cy="697579"/>
          </a:xfrm>
          <a:prstGeom prst="rect">
            <a:avLst/>
          </a:prstGeom>
        </p:spPr>
      </p:pic>
      <p:pic>
        <p:nvPicPr>
          <p:cNvPr id="16" name="Imagem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60104" y="5389591"/>
            <a:ext cx="2404996" cy="577199"/>
          </a:xfrm>
          <a:prstGeom prst="rect">
            <a:avLst/>
          </a:prstGeom>
        </p:spPr>
      </p:pic>
      <p:pic>
        <p:nvPicPr>
          <p:cNvPr id="18" name="Imagem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82159" y="3265498"/>
            <a:ext cx="1669574" cy="1000419"/>
          </a:xfrm>
          <a:prstGeom prst="rect">
            <a:avLst/>
          </a:prstGeom>
        </p:spPr>
      </p:pic>
      <p:pic>
        <p:nvPicPr>
          <p:cNvPr id="19" name="Imagem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50682" y="4172196"/>
            <a:ext cx="2304256" cy="986742"/>
          </a:xfrm>
          <a:prstGeom prst="rect">
            <a:avLst/>
          </a:prstGeom>
        </p:spPr>
      </p:pic>
      <p:pic>
        <p:nvPicPr>
          <p:cNvPr id="20" name="Imagem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62094" y="4971744"/>
            <a:ext cx="2474640" cy="1116125"/>
          </a:xfrm>
          <a:prstGeom prst="rect">
            <a:avLst/>
          </a:prstGeom>
        </p:spPr>
      </p:pic>
    </p:spTree>
    <p:extLst>
      <p:ext uri="{BB962C8B-B14F-4D97-AF65-F5344CB8AC3E}">
        <p14:creationId xmlns:p14="http://schemas.microsoft.com/office/powerpoint/2010/main" val="374143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3715" y="289223"/>
            <a:ext cx="9077325" cy="1008112"/>
          </a:xfrm>
        </p:spPr>
        <p:txBody>
          <a:bodyPr>
            <a:noAutofit/>
          </a:bodyPr>
          <a:lstStyle/>
          <a:p>
            <a:r>
              <a:rPr lang="en-US" sz="3600" dirty="0">
                <a:latin typeface="Arial Narrow" panose="020B0606020202030204" pitchFamily="34" charset="0"/>
              </a:rPr>
              <a:t>Congress </a:t>
            </a:r>
            <a:r>
              <a:rPr lang="en-US" sz="3600" dirty="0" smtClean="0">
                <a:latin typeface="Arial Narrow" panose="020B0606020202030204" pitchFamily="34" charset="0"/>
              </a:rPr>
              <a:t>Venue – the new EXPO area</a:t>
            </a:r>
            <a:r>
              <a:rPr lang="en-US" sz="3600" dirty="0">
                <a:latin typeface="Arial Narrow" panose="020B0606020202030204" pitchFamily="34" charset="0"/>
              </a:rPr>
              <a:t/>
            </a:r>
            <a:br>
              <a:rPr lang="en-US" sz="3600" dirty="0">
                <a:latin typeface="Arial Narrow" panose="020B0606020202030204" pitchFamily="34" charset="0"/>
              </a:rPr>
            </a:br>
            <a:r>
              <a:rPr lang="en-US" sz="3600" dirty="0" err="1">
                <a:latin typeface="Arial Narrow" panose="020B0606020202030204" pitchFamily="34" charset="0"/>
              </a:rPr>
              <a:t>Vip</a:t>
            </a:r>
            <a:r>
              <a:rPr lang="en-US" sz="3600" dirty="0">
                <a:latin typeface="Arial Narrow" panose="020B0606020202030204" pitchFamily="34" charset="0"/>
              </a:rPr>
              <a:t> Executive Arts Hotel 4*</a:t>
            </a:r>
          </a:p>
        </p:txBody>
      </p:sp>
      <p:sp>
        <p:nvSpPr>
          <p:cNvPr id="8" name="Marcador de Posição de Conteúdo 2"/>
          <p:cNvSpPr txBox="1">
            <a:spLocks/>
          </p:cNvSpPr>
          <p:nvPr/>
        </p:nvSpPr>
        <p:spPr>
          <a:xfrm>
            <a:off x="654522" y="1310506"/>
            <a:ext cx="4907855" cy="360040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FontTx/>
              <a:buBlip>
                <a:blip r:embed="rId2"/>
              </a:buBlip>
              <a:defRPr sz="2400" kern="1200">
                <a:solidFill>
                  <a:srgbClr val="0070C0"/>
                </a:solidFill>
                <a:latin typeface="Century Schoolbook" pitchFamily="18" charset="0"/>
                <a:ea typeface="+mn-ea"/>
                <a:cs typeface="+mn-cs"/>
              </a:defRPr>
            </a:lvl1pPr>
            <a:lvl2pPr marL="742950" indent="-285750" algn="l" defTabSz="457200" rtl="0" eaLnBrk="1" latinLnBrk="0" hangingPunct="1">
              <a:spcBef>
                <a:spcPct val="20000"/>
              </a:spcBef>
              <a:buFont typeface="Arial"/>
              <a:buChar char="–"/>
              <a:defRPr sz="2000" kern="1200">
                <a:solidFill>
                  <a:schemeClr val="accent2">
                    <a:lumMod val="50000"/>
                  </a:schemeClr>
                </a:solidFill>
                <a:latin typeface="Century Schoolbook" pitchFamily="18" charset="0"/>
                <a:ea typeface="+mn-ea"/>
                <a:cs typeface="+mn-cs"/>
              </a:defRPr>
            </a:lvl2pPr>
            <a:lvl3pPr marL="1143000" indent="-228600" algn="l" defTabSz="457200" rtl="0" eaLnBrk="1" latinLnBrk="0" hangingPunct="1">
              <a:spcBef>
                <a:spcPct val="20000"/>
              </a:spcBef>
              <a:buFont typeface="Arial"/>
              <a:buChar char="•"/>
              <a:defRPr sz="2000" kern="1200">
                <a:solidFill>
                  <a:srgbClr val="0070C0"/>
                </a:solidFill>
                <a:latin typeface="Century Schoolbook" pitchFamily="18" charset="0"/>
                <a:ea typeface="+mn-ea"/>
                <a:cs typeface="+mn-cs"/>
              </a:defRPr>
            </a:lvl3pPr>
            <a:lvl4pPr marL="1600200" indent="-228600" algn="l" defTabSz="457200" rtl="0" eaLnBrk="1" latinLnBrk="0" hangingPunct="1">
              <a:spcBef>
                <a:spcPct val="20000"/>
              </a:spcBef>
              <a:buFont typeface="Arial"/>
              <a:buChar char="–"/>
              <a:defRPr sz="1800" kern="1200">
                <a:solidFill>
                  <a:srgbClr val="0070C0"/>
                </a:solidFill>
                <a:latin typeface="Century Schoolbook" pitchFamily="18" charset="0"/>
                <a:ea typeface="+mn-ea"/>
                <a:cs typeface="+mn-cs"/>
              </a:defRPr>
            </a:lvl4pPr>
            <a:lvl5pPr marL="2057400" indent="-228600" algn="l" defTabSz="457200" rtl="0" eaLnBrk="1" latinLnBrk="0" hangingPunct="1">
              <a:spcBef>
                <a:spcPct val="20000"/>
              </a:spcBef>
              <a:buFont typeface="Arial"/>
              <a:buChar char="»"/>
              <a:defRPr sz="1800" kern="1200">
                <a:solidFill>
                  <a:srgbClr val="0070C0"/>
                </a:solidFill>
                <a:latin typeface="Century Schoolbook"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US" sz="2400" b="1" dirty="0">
                <a:solidFill>
                  <a:srgbClr val="002060"/>
                </a:solidFill>
                <a:latin typeface="Arial Narrow" panose="020B0606020202030204" pitchFamily="34" charset="0"/>
              </a:rPr>
              <a:t>Accessibility:</a:t>
            </a:r>
          </a:p>
          <a:p>
            <a:pPr marL="342900" lvl="1" indent="-342900">
              <a:buFont typeface="Arial"/>
              <a:buChar char="•"/>
            </a:pPr>
            <a:r>
              <a:rPr lang="en-US" sz="2400" dirty="0">
                <a:solidFill>
                  <a:srgbClr val="002060"/>
                </a:solidFill>
                <a:latin typeface="Arial Narrow" panose="020B0606020202030204" pitchFamily="34" charset="0"/>
              </a:rPr>
              <a:t>2km from airport</a:t>
            </a:r>
          </a:p>
          <a:p>
            <a:pPr marL="342900" lvl="1" indent="-342900">
              <a:buFont typeface="Arial"/>
              <a:buChar char="•"/>
            </a:pPr>
            <a:r>
              <a:rPr lang="en-US" sz="2400" dirty="0">
                <a:solidFill>
                  <a:srgbClr val="002060"/>
                </a:solidFill>
                <a:latin typeface="Arial Narrow" panose="020B0606020202030204" pitchFamily="34" charset="0"/>
              </a:rPr>
              <a:t>Metro, taxi, bus and other public transports access</a:t>
            </a:r>
          </a:p>
          <a:p>
            <a:pPr marL="342900" lvl="1" indent="-342900">
              <a:buFont typeface="Arial"/>
              <a:buChar char="•"/>
            </a:pPr>
            <a:r>
              <a:rPr lang="en-US" sz="2400" dirty="0">
                <a:solidFill>
                  <a:srgbClr val="002060"/>
                </a:solidFill>
                <a:latin typeface="Arial Narrow" panose="020B0606020202030204" pitchFamily="34" charset="0"/>
              </a:rPr>
              <a:t>3, 4 and 5 star hotels nearby</a:t>
            </a:r>
          </a:p>
          <a:p>
            <a:pPr marL="0" lvl="1" indent="0">
              <a:buNone/>
            </a:pPr>
            <a:endParaRPr lang="en-US" sz="2400" dirty="0">
              <a:solidFill>
                <a:srgbClr val="002060"/>
              </a:solidFill>
              <a:latin typeface="Arial Narrow" panose="020B0606020202030204" pitchFamily="34" charset="0"/>
            </a:endParaRPr>
          </a:p>
          <a:p>
            <a:pPr marL="0" lvl="1" indent="0">
              <a:buNone/>
            </a:pPr>
            <a:r>
              <a:rPr lang="en-US" sz="2400" b="1" dirty="0">
                <a:solidFill>
                  <a:srgbClr val="002060"/>
                </a:solidFill>
                <a:latin typeface="Arial Narrow" panose="020B0606020202030204" pitchFamily="34" charset="0"/>
              </a:rPr>
              <a:t>Meeting rooms: </a:t>
            </a:r>
          </a:p>
          <a:p>
            <a:pPr marL="285750" lvl="1">
              <a:buFont typeface="Arial" panose="020B0604020202020204" pitchFamily="34" charset="0"/>
              <a:buChar char="•"/>
            </a:pPr>
            <a:r>
              <a:rPr lang="en-US" sz="2400" b="1" dirty="0">
                <a:solidFill>
                  <a:srgbClr val="002060"/>
                </a:solidFill>
                <a:latin typeface="Arial Narrow" panose="020B0606020202030204" pitchFamily="34" charset="0"/>
              </a:rPr>
              <a:t>Auditorium: </a:t>
            </a:r>
            <a:r>
              <a:rPr lang="en-US" sz="2400" dirty="0">
                <a:solidFill>
                  <a:srgbClr val="002060"/>
                </a:solidFill>
                <a:latin typeface="Arial Narrow" panose="020B0606020202030204" pitchFamily="34" charset="0"/>
              </a:rPr>
              <a:t>for 165 person</a:t>
            </a:r>
          </a:p>
          <a:p>
            <a:pPr marL="285750" lvl="1">
              <a:buFont typeface="Arial" panose="020B0604020202020204" pitchFamily="34" charset="0"/>
              <a:buChar char="•"/>
            </a:pPr>
            <a:r>
              <a:rPr lang="en-US" sz="2400" b="1" dirty="0">
                <a:solidFill>
                  <a:srgbClr val="002060"/>
                </a:solidFill>
                <a:latin typeface="Arial Narrow" panose="020B0606020202030204" pitchFamily="34" charset="0"/>
              </a:rPr>
              <a:t>Extra room: </a:t>
            </a:r>
            <a:r>
              <a:rPr lang="en-US" sz="2400" dirty="0" err="1">
                <a:solidFill>
                  <a:srgbClr val="002060"/>
                </a:solidFill>
                <a:latin typeface="Arial Narrow" panose="020B0606020202030204" pitchFamily="34" charset="0"/>
              </a:rPr>
              <a:t>exibithors</a:t>
            </a:r>
            <a:r>
              <a:rPr lang="en-US" sz="2400" dirty="0">
                <a:solidFill>
                  <a:srgbClr val="002060"/>
                </a:solidFill>
                <a:latin typeface="Arial Narrow" panose="020B0606020202030204" pitchFamily="34" charset="0"/>
              </a:rPr>
              <a:t> and posters </a:t>
            </a:r>
          </a:p>
          <a:p>
            <a:pPr marL="0" lvl="1" indent="0">
              <a:buNone/>
            </a:pPr>
            <a:endParaRPr lang="en-US" sz="2400" b="1" dirty="0">
              <a:solidFill>
                <a:srgbClr val="002060"/>
              </a:solidFill>
              <a:latin typeface="Arial Narrow" panose="020B0606020202030204" pitchFamily="34" charset="0"/>
            </a:endParaRPr>
          </a:p>
          <a:p>
            <a:pPr marL="0" lvl="1" indent="0">
              <a:buNone/>
            </a:pPr>
            <a:r>
              <a:rPr lang="en-US" sz="2400" b="1" dirty="0">
                <a:solidFill>
                  <a:srgbClr val="002060"/>
                </a:solidFill>
                <a:latin typeface="Arial Narrow" panose="020B0606020202030204" pitchFamily="34" charset="0"/>
              </a:rPr>
              <a:t>Web: </a:t>
            </a:r>
            <a:r>
              <a:rPr lang="en-US" sz="2400" dirty="0">
                <a:solidFill>
                  <a:srgbClr val="002060"/>
                </a:solidFill>
                <a:latin typeface="Arial Narrow" panose="020B0606020202030204" pitchFamily="34" charset="0"/>
                <a:hlinkClick r:id="rId3"/>
              </a:rPr>
              <a:t>www.vip-executive-arts.hotel-rn.com</a:t>
            </a:r>
            <a:endParaRPr lang="en-US" sz="2400" dirty="0">
              <a:solidFill>
                <a:srgbClr val="002060"/>
              </a:solidFill>
              <a:latin typeface="Arial Narrow" panose="020B0606020202030204" pitchFamily="34" charset="0"/>
            </a:endParaRPr>
          </a:p>
          <a:p>
            <a:pPr marL="0" lvl="1" indent="0">
              <a:buNone/>
            </a:pPr>
            <a:endParaRPr lang="en-US" b="1" dirty="0">
              <a:solidFill>
                <a:srgbClr val="002060"/>
              </a:solidFill>
              <a:latin typeface="Arial Narrow" panose="020B0606020202030204" pitchFamily="34" charset="0"/>
            </a:endParaRPr>
          </a:p>
          <a:p>
            <a:pPr marL="0" lvl="1" indent="0">
              <a:buNone/>
            </a:pPr>
            <a:endParaRPr lang="en-US" b="1" dirty="0">
              <a:latin typeface="Arial Narrow" panose="020B0606020202030204" pitchFamily="34" charset="0"/>
            </a:endParaRPr>
          </a:p>
          <a:p>
            <a:pPr marL="457200" lvl="1" indent="0">
              <a:buNone/>
            </a:pPr>
            <a:endParaRPr lang="en-US" dirty="0">
              <a:latin typeface="Arial Narrow" panose="020B0606020202030204" pitchFamily="34" charset="0"/>
            </a:endParaRPr>
          </a:p>
        </p:txBody>
      </p:sp>
      <p:pic>
        <p:nvPicPr>
          <p:cNvPr id="3" name="Imagem 2"/>
          <p:cNvPicPr>
            <a:picLocks noChangeAspect="1"/>
          </p:cNvPicPr>
          <p:nvPr/>
        </p:nvPicPr>
        <p:blipFill rotWithShape="1">
          <a:blip r:embed="rId4"/>
          <a:srcRect l="24801" t="20601" r="25588" b="13600"/>
          <a:stretch/>
        </p:blipFill>
        <p:spPr>
          <a:xfrm>
            <a:off x="5562378" y="1484784"/>
            <a:ext cx="6206527" cy="4630266"/>
          </a:xfrm>
          <a:prstGeom prst="rect">
            <a:avLst/>
          </a:prstGeom>
        </p:spPr>
      </p:pic>
    </p:spTree>
    <p:extLst>
      <p:ext uri="{BB962C8B-B14F-4D97-AF65-F5344CB8AC3E}">
        <p14:creationId xmlns:p14="http://schemas.microsoft.com/office/powerpoint/2010/main" val="98508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6913" y="274936"/>
            <a:ext cx="8691562" cy="1008112"/>
          </a:xfrm>
        </p:spPr>
        <p:txBody>
          <a:bodyPr>
            <a:normAutofit/>
          </a:bodyPr>
          <a:lstStyle/>
          <a:p>
            <a:r>
              <a:rPr lang="en-US" sz="2800" b="1" dirty="0">
                <a:solidFill>
                  <a:schemeClr val="accent1">
                    <a:lumMod val="75000"/>
                  </a:schemeClr>
                </a:solidFill>
                <a:latin typeface="Arial Narrow" panose="020B0606020202030204" pitchFamily="34" charset="0"/>
              </a:rPr>
              <a:t>Congress Venue </a:t>
            </a:r>
            <a:br>
              <a:rPr lang="en-US" sz="2800" b="1" dirty="0">
                <a:solidFill>
                  <a:schemeClr val="accent1">
                    <a:lumMod val="75000"/>
                  </a:schemeClr>
                </a:solidFill>
                <a:latin typeface="Arial Narrow" panose="020B0606020202030204" pitchFamily="34" charset="0"/>
              </a:rPr>
            </a:br>
            <a:r>
              <a:rPr lang="en-US" sz="2800" b="1" dirty="0" err="1">
                <a:solidFill>
                  <a:schemeClr val="accent1">
                    <a:lumMod val="75000"/>
                  </a:schemeClr>
                </a:solidFill>
                <a:latin typeface="Arial Narrow" panose="020B0606020202030204" pitchFamily="34" charset="0"/>
              </a:rPr>
              <a:t>Vip</a:t>
            </a:r>
            <a:r>
              <a:rPr lang="en-US" sz="2800" b="1" dirty="0">
                <a:solidFill>
                  <a:schemeClr val="accent1">
                    <a:lumMod val="75000"/>
                  </a:schemeClr>
                </a:solidFill>
                <a:latin typeface="Arial Narrow" panose="020B0606020202030204" pitchFamily="34" charset="0"/>
              </a:rPr>
              <a:t> Executive Arts Hotel 4*</a:t>
            </a:r>
          </a:p>
        </p:txBody>
      </p:sp>
      <p:sp>
        <p:nvSpPr>
          <p:cNvPr id="8" name="Marcador de Posição de Conteúdo 2"/>
          <p:cNvSpPr txBox="1">
            <a:spLocks/>
          </p:cNvSpPr>
          <p:nvPr/>
        </p:nvSpPr>
        <p:spPr>
          <a:xfrm>
            <a:off x="1847528" y="1484784"/>
            <a:ext cx="3816424" cy="360040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FontTx/>
              <a:buBlip>
                <a:blip r:embed="rId2"/>
              </a:buBlip>
              <a:defRPr sz="2400" kern="1200">
                <a:solidFill>
                  <a:srgbClr val="0070C0"/>
                </a:solidFill>
                <a:latin typeface="Century Schoolbook" pitchFamily="18" charset="0"/>
                <a:ea typeface="+mn-ea"/>
                <a:cs typeface="+mn-cs"/>
              </a:defRPr>
            </a:lvl1pPr>
            <a:lvl2pPr marL="742950" indent="-285750" algn="l" defTabSz="457200" rtl="0" eaLnBrk="1" latinLnBrk="0" hangingPunct="1">
              <a:spcBef>
                <a:spcPct val="20000"/>
              </a:spcBef>
              <a:buFont typeface="Arial"/>
              <a:buChar char="–"/>
              <a:defRPr sz="2000" kern="1200">
                <a:solidFill>
                  <a:schemeClr val="accent2">
                    <a:lumMod val="50000"/>
                  </a:schemeClr>
                </a:solidFill>
                <a:latin typeface="Century Schoolbook" pitchFamily="18" charset="0"/>
                <a:ea typeface="+mn-ea"/>
                <a:cs typeface="+mn-cs"/>
              </a:defRPr>
            </a:lvl2pPr>
            <a:lvl3pPr marL="1143000" indent="-228600" algn="l" defTabSz="457200" rtl="0" eaLnBrk="1" latinLnBrk="0" hangingPunct="1">
              <a:spcBef>
                <a:spcPct val="20000"/>
              </a:spcBef>
              <a:buFont typeface="Arial"/>
              <a:buChar char="•"/>
              <a:defRPr sz="2000" kern="1200">
                <a:solidFill>
                  <a:srgbClr val="0070C0"/>
                </a:solidFill>
                <a:latin typeface="Century Schoolbook" pitchFamily="18" charset="0"/>
                <a:ea typeface="+mn-ea"/>
                <a:cs typeface="+mn-cs"/>
              </a:defRPr>
            </a:lvl3pPr>
            <a:lvl4pPr marL="1600200" indent="-228600" algn="l" defTabSz="457200" rtl="0" eaLnBrk="1" latinLnBrk="0" hangingPunct="1">
              <a:spcBef>
                <a:spcPct val="20000"/>
              </a:spcBef>
              <a:buFont typeface="Arial"/>
              <a:buChar char="–"/>
              <a:defRPr sz="1800" kern="1200">
                <a:solidFill>
                  <a:srgbClr val="0070C0"/>
                </a:solidFill>
                <a:latin typeface="Century Schoolbook" pitchFamily="18" charset="0"/>
                <a:ea typeface="+mn-ea"/>
                <a:cs typeface="+mn-cs"/>
              </a:defRPr>
            </a:lvl4pPr>
            <a:lvl5pPr marL="2057400" indent="-228600" algn="l" defTabSz="457200" rtl="0" eaLnBrk="1" latinLnBrk="0" hangingPunct="1">
              <a:spcBef>
                <a:spcPct val="20000"/>
              </a:spcBef>
              <a:buFont typeface="Arial"/>
              <a:buChar char="»"/>
              <a:defRPr sz="1800" kern="1200">
                <a:solidFill>
                  <a:srgbClr val="0070C0"/>
                </a:solidFill>
                <a:latin typeface="Century Schoolbook"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US" sz="2800" b="1" dirty="0">
                <a:solidFill>
                  <a:srgbClr val="002060"/>
                </a:solidFill>
                <a:latin typeface="Arial Narrow" panose="020B0606020202030204" pitchFamily="34" charset="0"/>
              </a:rPr>
              <a:t>Rooms:</a:t>
            </a:r>
          </a:p>
          <a:p>
            <a:pPr marL="0" lvl="1" indent="0">
              <a:buNone/>
            </a:pPr>
            <a:r>
              <a:rPr lang="en-US" sz="2800" dirty="0">
                <a:solidFill>
                  <a:srgbClr val="002060"/>
                </a:solidFill>
                <a:latin typeface="Arial Narrow" panose="020B0606020202030204" pitchFamily="34" charset="0"/>
              </a:rPr>
              <a:t>Number of rooms 300</a:t>
            </a:r>
          </a:p>
          <a:p>
            <a:pPr marL="0" lvl="1" indent="0">
              <a:buNone/>
            </a:pPr>
            <a:r>
              <a:rPr lang="en-US" sz="2800" dirty="0" smtClean="0">
                <a:solidFill>
                  <a:srgbClr val="002060"/>
                </a:solidFill>
                <a:latin typeface="Arial Narrow" panose="020B0606020202030204" pitchFamily="34" charset="0"/>
              </a:rPr>
              <a:t>special </a:t>
            </a:r>
            <a:r>
              <a:rPr lang="en-US" sz="2800" dirty="0">
                <a:solidFill>
                  <a:srgbClr val="002060"/>
                </a:solidFill>
                <a:latin typeface="Arial Narrow" panose="020B0606020202030204" pitchFamily="34" charset="0"/>
              </a:rPr>
              <a:t>price for congress </a:t>
            </a:r>
            <a:r>
              <a:rPr lang="en-US" sz="2800" dirty="0" err="1">
                <a:solidFill>
                  <a:srgbClr val="002060"/>
                </a:solidFill>
                <a:latin typeface="Arial Narrow" panose="020B0606020202030204" pitchFamily="34" charset="0"/>
              </a:rPr>
              <a:t>attendes</a:t>
            </a:r>
            <a:r>
              <a:rPr lang="en-US" sz="2800" dirty="0">
                <a:solidFill>
                  <a:srgbClr val="002060"/>
                </a:solidFill>
                <a:latin typeface="Arial Narrow" panose="020B0606020202030204" pitchFamily="34" charset="0"/>
              </a:rPr>
              <a:t>)</a:t>
            </a:r>
          </a:p>
          <a:p>
            <a:pPr marL="285750" lvl="1">
              <a:buFont typeface="Arial" panose="020B0604020202020204" pitchFamily="34" charset="0"/>
              <a:buChar char="•"/>
            </a:pPr>
            <a:endParaRPr lang="en-US" sz="2800" dirty="0">
              <a:solidFill>
                <a:srgbClr val="002060"/>
              </a:solidFill>
              <a:latin typeface="Arial Narrow" panose="020B0606020202030204" pitchFamily="34" charset="0"/>
            </a:endParaRPr>
          </a:p>
          <a:p>
            <a:pPr marL="457200" lvl="1" indent="0">
              <a:buNone/>
            </a:pPr>
            <a:endParaRPr lang="en-US" sz="2800" dirty="0">
              <a:latin typeface="Arial Narrow" panose="020B0606020202030204" pitchFamily="34" charset="0"/>
            </a:endParaRPr>
          </a:p>
        </p:txBody>
      </p:sp>
      <p:pic>
        <p:nvPicPr>
          <p:cNvPr id="4" name="Imagem 3"/>
          <p:cNvPicPr>
            <a:picLocks noChangeAspect="1"/>
          </p:cNvPicPr>
          <p:nvPr/>
        </p:nvPicPr>
        <p:blipFill rotWithShape="1">
          <a:blip r:embed="rId3"/>
          <a:srcRect l="24013" t="19200" r="25588" b="13601"/>
          <a:stretch/>
        </p:blipFill>
        <p:spPr>
          <a:xfrm>
            <a:off x="6121666" y="1484785"/>
            <a:ext cx="4954486" cy="3715865"/>
          </a:xfrm>
          <a:prstGeom prst="rect">
            <a:avLst/>
          </a:prstGeom>
        </p:spPr>
      </p:pic>
    </p:spTree>
    <p:extLst>
      <p:ext uri="{BB962C8B-B14F-4D97-AF65-F5344CB8AC3E}">
        <p14:creationId xmlns:p14="http://schemas.microsoft.com/office/powerpoint/2010/main" val="373820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76672"/>
            <a:ext cx="6707088" cy="1008112"/>
          </a:xfrm>
        </p:spPr>
        <p:txBody>
          <a:bodyPr/>
          <a:lstStyle/>
          <a:p>
            <a:r>
              <a:rPr lang="en-US" sz="2600" dirty="0">
                <a:latin typeface="Arial Narrow" panose="020B0606020202030204" pitchFamily="34" charset="0"/>
              </a:rPr>
              <a:t>Hotels proximity - walking distance </a:t>
            </a:r>
          </a:p>
        </p:txBody>
      </p:sp>
      <p:pic>
        <p:nvPicPr>
          <p:cNvPr id="5" name="Marcador de Posição de Conteú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112"/>
          <a:stretch/>
        </p:blipFill>
        <p:spPr>
          <a:xfrm>
            <a:off x="2423592" y="1425852"/>
            <a:ext cx="5904656" cy="4379412"/>
          </a:xfrm>
        </p:spPr>
      </p:pic>
    </p:spTree>
    <p:extLst>
      <p:ext uri="{BB962C8B-B14F-4D97-AF65-F5344CB8AC3E}">
        <p14:creationId xmlns:p14="http://schemas.microsoft.com/office/powerpoint/2010/main" val="343355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e Conteúdo 5"/>
          <p:cNvSpPr>
            <a:spLocks noGrp="1"/>
          </p:cNvSpPr>
          <p:nvPr>
            <p:ph idx="1"/>
          </p:nvPr>
        </p:nvSpPr>
        <p:spPr>
          <a:xfrm>
            <a:off x="838200" y="2154237"/>
            <a:ext cx="10515600" cy="4351338"/>
          </a:xfrm>
        </p:spPr>
        <p:txBody>
          <a:bodyPr>
            <a:normAutofit fontScale="92500" lnSpcReduction="10000"/>
          </a:bodyPr>
          <a:lstStyle/>
          <a:p>
            <a:pPr lvl="1"/>
            <a:endParaRPr lang="en-US" b="1" dirty="0" smtClean="0">
              <a:solidFill>
                <a:srgbClr val="002060"/>
              </a:solidFill>
              <a:latin typeface="Arial Narrow" panose="020B0606020202030204" pitchFamily="34" charset="0"/>
            </a:endParaRPr>
          </a:p>
          <a:p>
            <a:pPr marL="457200" lvl="1" indent="0">
              <a:buNone/>
            </a:pPr>
            <a:endParaRPr lang="en-US" b="1" dirty="0" smtClean="0">
              <a:solidFill>
                <a:srgbClr val="002060"/>
              </a:solidFill>
              <a:latin typeface="Arial Narrow" panose="020B0606020202030204" pitchFamily="34" charset="0"/>
            </a:endParaRPr>
          </a:p>
          <a:p>
            <a:pPr marL="457200" lvl="1" indent="0">
              <a:buNone/>
            </a:pPr>
            <a:endParaRPr lang="en-US" b="1" dirty="0">
              <a:solidFill>
                <a:srgbClr val="002060"/>
              </a:solidFill>
              <a:latin typeface="Arial Narrow" panose="020B0606020202030204" pitchFamily="34" charset="0"/>
            </a:endParaRPr>
          </a:p>
          <a:p>
            <a:pPr marL="457200" lvl="1" indent="0">
              <a:buNone/>
            </a:pPr>
            <a:endParaRPr lang="en-US" b="1" dirty="0" smtClean="0">
              <a:solidFill>
                <a:srgbClr val="002060"/>
              </a:solidFill>
              <a:latin typeface="Arial Narrow" panose="020B0606020202030204" pitchFamily="34" charset="0"/>
            </a:endParaRPr>
          </a:p>
          <a:p>
            <a:pPr marL="457200" lvl="1" indent="0">
              <a:buNone/>
            </a:pPr>
            <a:endParaRPr lang="en-US" b="1" dirty="0" smtClean="0">
              <a:solidFill>
                <a:srgbClr val="002060"/>
              </a:solidFill>
              <a:latin typeface="Arial Narrow" panose="020B0606020202030204" pitchFamily="34" charset="0"/>
            </a:endParaRPr>
          </a:p>
          <a:p>
            <a:pPr marL="457200" lvl="1" indent="0">
              <a:buNone/>
            </a:pPr>
            <a:endParaRPr lang="en-US" b="1" dirty="0" smtClean="0">
              <a:solidFill>
                <a:srgbClr val="002060"/>
              </a:solidFill>
              <a:latin typeface="Arial Narrow" panose="020B0606020202030204" pitchFamily="34" charset="0"/>
            </a:endParaRPr>
          </a:p>
          <a:p>
            <a:pPr marL="457200" lvl="1" indent="0">
              <a:buNone/>
            </a:pPr>
            <a:endParaRPr lang="en-US" b="1" dirty="0">
              <a:solidFill>
                <a:srgbClr val="002060"/>
              </a:solidFill>
              <a:latin typeface="Arial Narrow" panose="020B0606020202030204" pitchFamily="34" charset="0"/>
            </a:endParaRPr>
          </a:p>
          <a:p>
            <a:pPr marL="457200" lvl="1" indent="0">
              <a:buNone/>
            </a:pPr>
            <a:r>
              <a:rPr lang="en-US" b="1" dirty="0" smtClean="0">
                <a:solidFill>
                  <a:srgbClr val="002060"/>
                </a:solidFill>
                <a:latin typeface="Arial Narrow" panose="020B0606020202030204" pitchFamily="34" charset="0"/>
              </a:rPr>
              <a:t>Looking forward to meeting you in Lisbon </a:t>
            </a:r>
          </a:p>
          <a:p>
            <a:pPr marL="457200" lvl="1" indent="0">
              <a:buNone/>
            </a:pPr>
            <a:endParaRPr lang="en-US" b="1" dirty="0">
              <a:solidFill>
                <a:srgbClr val="002060"/>
              </a:solidFill>
              <a:latin typeface="Arial Narrow" panose="020B0606020202030204" pitchFamily="34" charset="0"/>
            </a:endParaRPr>
          </a:p>
          <a:p>
            <a:pPr marL="457200" lvl="1" indent="0">
              <a:buNone/>
            </a:pPr>
            <a:r>
              <a:rPr lang="en-US" b="1" dirty="0" smtClean="0">
                <a:solidFill>
                  <a:srgbClr val="002060"/>
                </a:solidFill>
                <a:latin typeface="Arial Narrow" panose="020B0606020202030204" pitchFamily="34" charset="0"/>
              </a:rPr>
              <a:t>Paula Borralho</a:t>
            </a:r>
          </a:p>
          <a:p>
            <a:pPr lvl="1"/>
            <a:endParaRPr lang="en-US" b="1" dirty="0">
              <a:solidFill>
                <a:srgbClr val="002060"/>
              </a:solidFill>
              <a:latin typeface="Arial Narrow" panose="020B0606020202030204" pitchFamily="34" charset="0"/>
            </a:endParaRPr>
          </a:p>
          <a:p>
            <a:pPr lvl="1"/>
            <a:endParaRPr lang="en-US" b="1" dirty="0" smtClean="0">
              <a:solidFill>
                <a:srgbClr val="002060"/>
              </a:solidFill>
              <a:latin typeface="Arial Narrow" panose="020B0606020202030204" pitchFamily="34" charset="0"/>
            </a:endParaRPr>
          </a:p>
          <a:p>
            <a:pPr lvl="1">
              <a:buFont typeface="Wingdings" panose="05000000000000000000" pitchFamily="2" charset="2"/>
              <a:buChar char="v"/>
            </a:pPr>
            <a:r>
              <a:rPr lang="en-US" b="1" dirty="0" err="1" smtClean="0">
                <a:solidFill>
                  <a:srgbClr val="002060"/>
                </a:solidFill>
                <a:latin typeface="Arial Narrow" panose="020B0606020202030204" pitchFamily="34" charset="0"/>
              </a:rPr>
              <a:t>FactorChave</a:t>
            </a:r>
            <a:r>
              <a:rPr lang="en-US" b="1" dirty="0" smtClean="0">
                <a:solidFill>
                  <a:srgbClr val="002060"/>
                </a:solidFill>
                <a:latin typeface="Arial Narrow" panose="020B0606020202030204" pitchFamily="34" charset="0"/>
              </a:rPr>
              <a:t> (PCO): </a:t>
            </a:r>
            <a:r>
              <a:rPr lang="en-US" dirty="0" err="1" smtClean="0">
                <a:solidFill>
                  <a:srgbClr val="002060"/>
                </a:solidFill>
                <a:latin typeface="Arial Narrow" panose="020B0606020202030204" pitchFamily="34" charset="0"/>
              </a:rPr>
              <a:t>Oficial</a:t>
            </a:r>
            <a:r>
              <a:rPr lang="en-US" dirty="0" smtClean="0">
                <a:solidFill>
                  <a:srgbClr val="002060"/>
                </a:solidFill>
                <a:latin typeface="Arial Narrow" panose="020B0606020202030204" pitchFamily="34" charset="0"/>
              </a:rPr>
              <a:t> Agency of the Portuguese Pathology Society</a:t>
            </a:r>
          </a:p>
          <a:p>
            <a:endParaRPr lang="en-GB" sz="4000" dirty="0"/>
          </a:p>
        </p:txBody>
      </p:sp>
      <p:pic>
        <p:nvPicPr>
          <p:cNvPr id="8" name="Picture 6" descr="Resultado de imagem para pavilhão de portug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12" y="312488"/>
            <a:ext cx="6548438" cy="36834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factorchave.com/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13" y="4549774"/>
            <a:ext cx="22860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3534" y="1066401"/>
            <a:ext cx="2079104" cy="2175669"/>
          </a:xfrm>
          <a:prstGeom prst="rect">
            <a:avLst/>
          </a:prstGeom>
        </p:spPr>
      </p:pic>
    </p:spTree>
    <p:extLst>
      <p:ext uri="{BB962C8B-B14F-4D97-AF65-F5344CB8AC3E}">
        <p14:creationId xmlns:p14="http://schemas.microsoft.com/office/powerpoint/2010/main" val="110478799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170</Words>
  <Application>Microsoft Office PowerPoint</Application>
  <PresentationFormat>Widescreen</PresentationFormat>
  <Paragraphs>48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Calibri Light</vt:lpstr>
      <vt:lpstr>Wingdings</vt:lpstr>
      <vt:lpstr>Tema do Office</vt:lpstr>
      <vt:lpstr>The 2017 PPS Meeting </vt:lpstr>
      <vt:lpstr>Welcome to Lisbon</vt:lpstr>
      <vt:lpstr> Welcome to Lisbon</vt:lpstr>
      <vt:lpstr>It is very easy to reach Lisbon</vt:lpstr>
      <vt:lpstr>Airlines provinding services in Lisbon</vt:lpstr>
      <vt:lpstr>Congress Venue – the new EXPO area Vip Executive Arts Hotel 4*</vt:lpstr>
      <vt:lpstr>Congress Venue  Vip Executive Arts Hotel 4*</vt:lpstr>
      <vt:lpstr>Hotels proximity - walking distance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2016 PPS Meeting </dc:title>
  <dc:creator>Paula Borralho</dc:creator>
  <cp:lastModifiedBy>Greig Somerville</cp:lastModifiedBy>
  <cp:revision>6</cp:revision>
  <dcterms:created xsi:type="dcterms:W3CDTF">2016-09-11T16:17:58Z</dcterms:created>
  <dcterms:modified xsi:type="dcterms:W3CDTF">2016-10-27T07:25:46Z</dcterms:modified>
</cp:coreProperties>
</file>